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76"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27.06.2017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kern="1200" dirty="0">
                <a:solidFill>
                  <a:schemeClr val="tx1"/>
                </a:solidFill>
                <a:effectLst/>
                <a:latin typeface="+mn-lt"/>
                <a:ea typeface="+mn-ea"/>
                <a:cs typeface="+mn-cs"/>
              </a:rPr>
              <a:t>Punkt tre er ofte det mest avgjørende, samtidig som det ofte er vanskelige vurderinger. Punkt fire – usikkerheten – er uten tvil det som er teoretisk sett vanskeligst. </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4</a:t>
            </a:fld>
            <a:endParaRPr lang="nb-NO"/>
          </a:p>
        </p:txBody>
      </p:sp>
    </p:spTree>
    <p:extLst>
      <p:ext uri="{BB962C8B-B14F-4D97-AF65-F5344CB8AC3E}">
        <p14:creationId xmlns:p14="http://schemas.microsoft.com/office/powerpoint/2010/main" val="4039637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 er i</a:t>
            </a:r>
            <a:r>
              <a:rPr lang="nb-NO" baseline="0" dirty="0"/>
              <a:t> økonomisk terminologi «risikofritt» å investere i et selskap som med sikkerhet går konkurs. Utfallet er gitt: Du taper pengene med sikkerhet. Dersom det imidlertid er en liten sjanse for at selskapet kan overleve, er det – igjen i økonomisk terminologi – en risikabel investering, siden det i så fall er risiko for at det går bedre enn forventet. Du «risikerer» å tjene penger på investeringen.</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9</a:t>
            </a:fld>
            <a:endParaRPr lang="nb-NO"/>
          </a:p>
        </p:txBody>
      </p:sp>
    </p:spTree>
    <p:extLst>
      <p:ext uri="{BB962C8B-B14F-4D97-AF65-F5344CB8AC3E}">
        <p14:creationId xmlns:p14="http://schemas.microsoft.com/office/powerpoint/2010/main" val="265914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sz="1200" kern="1200" dirty="0">
                <a:solidFill>
                  <a:schemeClr val="tx1"/>
                </a:solidFill>
                <a:effectLst/>
                <a:latin typeface="+mn-lt"/>
                <a:ea typeface="+mn-ea"/>
                <a:cs typeface="+mn-cs"/>
              </a:rPr>
              <a:t>Legg merke til hvordan diskonteringsrenten ikke betyr så mye på kort sikt, men at den betyr svært mye når du skal diskontere over mange år. I diskonteringsfaktoren for 20 % i 500 år er det 39 nuller mellom kommaet og 2-tallet.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12</a:t>
            </a:fld>
            <a:endParaRPr lang="nb-NO"/>
          </a:p>
        </p:txBody>
      </p:sp>
    </p:spTree>
    <p:extLst>
      <p:ext uri="{BB962C8B-B14F-4D97-AF65-F5344CB8AC3E}">
        <p14:creationId xmlns:p14="http://schemas.microsoft.com/office/powerpoint/2010/main" val="2102682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i="1" kern="1200" dirty="0">
                <a:solidFill>
                  <a:schemeClr val="tx1"/>
                </a:solidFill>
                <a:effectLst/>
                <a:latin typeface="+mn-lt"/>
                <a:ea typeface="+mn-ea"/>
                <a:cs typeface="+mn-cs"/>
              </a:rPr>
              <a:t>Jf. boka.</a:t>
            </a:r>
            <a:r>
              <a:rPr lang="nb-NO" sz="1200" i="1" kern="1200" baseline="0" dirty="0">
                <a:solidFill>
                  <a:schemeClr val="tx1"/>
                </a:solidFill>
                <a:effectLst/>
                <a:latin typeface="+mn-lt"/>
                <a:ea typeface="+mn-ea"/>
                <a:cs typeface="+mn-cs"/>
              </a:rPr>
              <a:t> </a:t>
            </a:r>
            <a:r>
              <a:rPr lang="nb-NO" sz="1200" i="1" kern="1200" dirty="0">
                <a:solidFill>
                  <a:schemeClr val="tx1"/>
                </a:solidFill>
                <a:effectLst/>
                <a:latin typeface="+mn-lt"/>
                <a:ea typeface="+mn-ea"/>
                <a:cs typeface="+mn-cs"/>
              </a:rPr>
              <a:t>Implisitt justering for risiko forutsatt 0 % risikofri rente. Merk implisitt forutsatt </a:t>
            </a:r>
            <a:r>
              <a:rPr lang="nb-NO" sz="1200" i="0" kern="1200" dirty="0">
                <a:solidFill>
                  <a:schemeClr val="tx1"/>
                </a:solidFill>
                <a:effectLst/>
                <a:latin typeface="+mn-lt"/>
                <a:ea typeface="+mn-ea"/>
                <a:cs typeface="+mn-cs"/>
              </a:rPr>
              <a:t>ingen justering</a:t>
            </a:r>
            <a:r>
              <a:rPr lang="nb-NO" sz="1200" i="1" kern="1200" dirty="0">
                <a:solidFill>
                  <a:schemeClr val="tx1"/>
                </a:solidFill>
                <a:effectLst/>
                <a:latin typeface="+mn-lt"/>
                <a:ea typeface="+mn-ea"/>
                <a:cs typeface="+mn-cs"/>
              </a:rPr>
              <a:t> på grunn av risiko i år 11,</a:t>
            </a:r>
            <a:r>
              <a:rPr lang="nb-NO" sz="1200" i="1" kern="1200" baseline="0" dirty="0">
                <a:solidFill>
                  <a:schemeClr val="tx1"/>
                </a:solidFill>
                <a:effectLst/>
                <a:latin typeface="+mn-lt"/>
                <a:ea typeface="+mn-ea"/>
                <a:cs typeface="+mn-cs"/>
              </a:rPr>
              <a:t> selv om det er usikkert om inntektene og utgiftene samlet blir kr 0 det året.</a:t>
            </a:r>
            <a:endParaRPr lang="nb-NO" sz="1200" i="1" kern="1200" dirty="0">
              <a:solidFill>
                <a:schemeClr val="tx1"/>
              </a:solidFill>
              <a:effectLst/>
              <a:latin typeface="+mn-lt"/>
              <a:ea typeface="+mn-ea"/>
              <a:cs typeface="+mn-cs"/>
            </a:endParaRP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18</a:t>
            </a:fld>
            <a:endParaRPr lang="nb-NO"/>
          </a:p>
        </p:txBody>
      </p:sp>
    </p:spTree>
    <p:extLst>
      <p:ext uri="{BB962C8B-B14F-4D97-AF65-F5344CB8AC3E}">
        <p14:creationId xmlns:p14="http://schemas.microsoft.com/office/powerpoint/2010/main" val="2950755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Merk forskjellen fra bildet</a:t>
            </a:r>
            <a:r>
              <a:rPr lang="nb-NO" baseline="0" dirty="0"/>
              <a:t> med håndtering i diskonteringsrenten</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21</a:t>
            </a:fld>
            <a:endParaRPr lang="nb-NO"/>
          </a:p>
        </p:txBody>
      </p:sp>
    </p:spTree>
    <p:extLst>
      <p:ext uri="{BB962C8B-B14F-4D97-AF65-F5344CB8AC3E}">
        <p14:creationId xmlns:p14="http://schemas.microsoft.com/office/powerpoint/2010/main" val="4235500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D840EB-3062-49BD-B3B7-AA4BDE691E5B}" type="datetimeFigureOut">
              <a:rPr lang="nb-NO" smtClean="0"/>
              <a:t>27.06.2017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D840EB-3062-49BD-B3B7-AA4BDE691E5B}" type="datetimeFigureOut">
              <a:rPr lang="nb-NO" smtClean="0"/>
              <a:t>27.06.2017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27.06.2017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27.06.2017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a:t>11 Investeringsverdi</a:t>
            </a:r>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Diskontering</a:t>
            </a:r>
          </a:p>
        </p:txBody>
      </p:sp>
      <p:sp>
        <p:nvSpPr>
          <p:cNvPr id="3" name="Plassholder for innhold 2"/>
          <p:cNvSpPr>
            <a:spLocks noGrp="1"/>
          </p:cNvSpPr>
          <p:nvPr>
            <p:ph idx="1"/>
          </p:nvPr>
        </p:nvSpPr>
        <p:spPr/>
        <p:txBody>
          <a:bodyPr>
            <a:normAutofit lnSpcReduction="10000"/>
          </a:bodyPr>
          <a:lstStyle/>
          <a:p>
            <a:r>
              <a:rPr lang="nb-NO" dirty="0"/>
              <a:t>Diskontering: Omregning av framtidige pengestrømmer til en verdi i dag</a:t>
            </a:r>
          </a:p>
          <a:p>
            <a:r>
              <a:rPr lang="nb-NO" dirty="0"/>
              <a:t>Kapitalisering: Omregning av flere framtidige pengestrømmer til en verdi i dag</a:t>
            </a:r>
          </a:p>
          <a:p>
            <a:r>
              <a:rPr lang="nb-NO" dirty="0"/>
              <a:t>Excel: =NÅVERDI(</a:t>
            </a:r>
            <a:r>
              <a:rPr lang="nb-NO" dirty="0" err="1"/>
              <a:t>diskonteringsrente;antall_år;årlige_innbetalinger;sluttverdi</a:t>
            </a:r>
            <a:r>
              <a:rPr lang="nb-NO" dirty="0"/>
              <a:t>)</a:t>
            </a:r>
          </a:p>
          <a:p>
            <a:r>
              <a:rPr lang="nb-NO" dirty="0"/>
              <a:t>Google </a:t>
            </a:r>
            <a:r>
              <a:rPr lang="nb-NO" dirty="0" err="1"/>
              <a:t>sheets</a:t>
            </a:r>
            <a:r>
              <a:rPr lang="nb-NO" dirty="0"/>
              <a:t>: «=PV(…)»</a:t>
            </a:r>
          </a:p>
          <a:p>
            <a:r>
              <a:rPr lang="nb-NO" dirty="0" err="1"/>
              <a:t>Disontering</a:t>
            </a:r>
            <a:r>
              <a:rPr lang="nb-NO" dirty="0"/>
              <a:t> ved hjelp av formel: </a:t>
            </a:r>
          </a:p>
          <a:p>
            <a:pPr lvl="1"/>
            <a:r>
              <a:rPr lang="nb-NO" dirty="0"/>
              <a:t>Nåverdi = sluttverdi * 1 / (1 + diskonteringsrente)</a:t>
            </a:r>
            <a:r>
              <a:rPr lang="nb-NO" baseline="30000" dirty="0" err="1"/>
              <a:t>antall_år</a:t>
            </a:r>
            <a:endParaRPr lang="nb-NO" dirty="0"/>
          </a:p>
          <a:p>
            <a:endParaRPr lang="nb-NO" dirty="0"/>
          </a:p>
        </p:txBody>
      </p:sp>
    </p:spTree>
    <p:extLst>
      <p:ext uri="{BB962C8B-B14F-4D97-AF65-F5344CB8AC3E}">
        <p14:creationId xmlns:p14="http://schemas.microsoft.com/office/powerpoint/2010/main" val="951721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Autofit/>
          </a:bodyPr>
          <a:lstStyle/>
          <a:p>
            <a:r>
              <a:rPr lang="nb-NO" sz="3600" dirty="0"/>
              <a:t>Funksjonen «NÅVERDI» i Excel</a:t>
            </a:r>
            <a:br>
              <a:rPr lang="nb-NO" sz="3600" dirty="0"/>
            </a:br>
            <a:r>
              <a:rPr lang="nb-NO" sz="3600" dirty="0"/>
              <a:t>Formelen er vist i celle B4</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2650" y="2328084"/>
            <a:ext cx="7886700" cy="3346421"/>
          </a:xfrm>
        </p:spPr>
      </p:pic>
      <p:sp>
        <p:nvSpPr>
          <p:cNvPr id="5" name="Rektangel 4"/>
          <p:cNvSpPr/>
          <p:nvPr/>
        </p:nvSpPr>
        <p:spPr>
          <a:xfrm>
            <a:off x="2152650" y="5768902"/>
            <a:ext cx="7886700" cy="646331"/>
          </a:xfrm>
          <a:prstGeom prst="rect">
            <a:avLst/>
          </a:prstGeom>
        </p:spPr>
        <p:txBody>
          <a:bodyPr wrap="square">
            <a:spAutoFit/>
          </a:bodyPr>
          <a:lstStyle/>
          <a:p>
            <a:r>
              <a:rPr lang="nb-NO" dirty="0"/>
              <a:t>Den tilsvarende formelen i Google </a:t>
            </a:r>
            <a:r>
              <a:rPr lang="nb-NO" dirty="0" err="1"/>
              <a:t>Sheets</a:t>
            </a:r>
            <a:r>
              <a:rPr lang="nb-NO" dirty="0"/>
              <a:t> ville være =PV(A1,A2,A3,A4), der «PV» står for «present </a:t>
            </a:r>
            <a:r>
              <a:rPr lang="nb-NO" dirty="0" err="1"/>
              <a:t>value</a:t>
            </a:r>
            <a:r>
              <a:rPr lang="nb-NO" dirty="0"/>
              <a:t>».</a:t>
            </a:r>
          </a:p>
        </p:txBody>
      </p:sp>
    </p:spTree>
    <p:extLst>
      <p:ext uri="{BB962C8B-B14F-4D97-AF65-F5344CB8AC3E}">
        <p14:creationId xmlns:p14="http://schemas.microsoft.com/office/powerpoint/2010/main" val="1489442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Diskonteringsfaktor</a:t>
            </a:r>
          </a:p>
        </p:txBody>
      </p:sp>
      <p:pic>
        <p:nvPicPr>
          <p:cNvPr id="4" name="Plassholder for innhol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52650" y="2533060"/>
            <a:ext cx="7886700" cy="2936468"/>
          </a:xfrm>
        </p:spPr>
      </p:pic>
    </p:spTree>
    <p:extLst>
      <p:ext uri="{BB962C8B-B14F-4D97-AF65-F5344CB8AC3E}">
        <p14:creationId xmlns:p14="http://schemas.microsoft.com/office/powerpoint/2010/main" val="505751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Konstante pengestrømmer: </a:t>
            </a:r>
            <a:r>
              <a:rPr lang="nb-NO" dirty="0" err="1"/>
              <a:t>Dividér</a:t>
            </a:r>
            <a:r>
              <a:rPr lang="nb-NO" dirty="0"/>
              <a:t> på kapitaliseringsrente</a:t>
            </a:r>
          </a:p>
        </p:txBody>
      </p:sp>
      <p:sp>
        <p:nvSpPr>
          <p:cNvPr id="3" name="Plassholder for innhold 2"/>
          <p:cNvSpPr>
            <a:spLocks noGrp="1"/>
          </p:cNvSpPr>
          <p:nvPr>
            <p:ph idx="1"/>
          </p:nvPr>
        </p:nvSpPr>
        <p:spPr/>
        <p:txBody>
          <a:bodyPr/>
          <a:lstStyle/>
          <a:p>
            <a:pPr marL="0" indent="0">
              <a:buNone/>
            </a:pPr>
            <a:r>
              <a:rPr lang="nb-NO" i="1" dirty="0"/>
              <a:t>Du regner med at eiendommen vil gi en årlig inntekt i all framtid på kr 10 000, første innbetaling om ett år. Du vurderer diskonteringsrenten (kapitaliseringsrenten) til å være 4 %. Investeringsverdien blir i så fall</a:t>
            </a:r>
          </a:p>
          <a:p>
            <a:pPr marL="0" indent="0">
              <a:buNone/>
            </a:pPr>
            <a:r>
              <a:rPr lang="nb-NO" i="1" dirty="0"/>
              <a:t>kr 10 000 / 4 % = kr 10 000 / 0,04 = kr 250 000</a:t>
            </a:r>
          </a:p>
          <a:p>
            <a:pPr marL="0" indent="0">
              <a:buNone/>
            </a:pPr>
            <a:endParaRPr lang="nb-NO" dirty="0"/>
          </a:p>
        </p:txBody>
      </p:sp>
    </p:spTree>
    <p:extLst>
      <p:ext uri="{BB962C8B-B14F-4D97-AF65-F5344CB8AC3E}">
        <p14:creationId xmlns:p14="http://schemas.microsoft.com/office/powerpoint/2010/main" val="1615675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Varierende pengestrømmer</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2044" y="1426791"/>
            <a:ext cx="6810790" cy="4351338"/>
          </a:xfrm>
        </p:spPr>
      </p:pic>
      <p:sp>
        <p:nvSpPr>
          <p:cNvPr id="5" name="Rektangel 4"/>
          <p:cNvSpPr/>
          <p:nvPr/>
        </p:nvSpPr>
        <p:spPr>
          <a:xfrm>
            <a:off x="2152651" y="6011593"/>
            <a:ext cx="7348745" cy="646331"/>
          </a:xfrm>
          <a:prstGeom prst="rect">
            <a:avLst/>
          </a:prstGeom>
        </p:spPr>
        <p:txBody>
          <a:bodyPr wrap="square">
            <a:spAutoFit/>
          </a:bodyPr>
          <a:lstStyle/>
          <a:p>
            <a:r>
              <a:rPr lang="nn-NO" dirty="0"/>
              <a:t>I kolonne 4 (</a:t>
            </a:r>
            <a:r>
              <a:rPr lang="nn-NO" dirty="0" err="1"/>
              <a:t>Nåverdi</a:t>
            </a:r>
            <a:r>
              <a:rPr lang="nn-NO" dirty="0"/>
              <a:t>) ligger Excel-formelen = B2*1/(1+C2)^A2 i rad to, formelen =B3*1/(1+C3)^A3 i rad tre osv.</a:t>
            </a:r>
            <a:endParaRPr lang="nb-NO" dirty="0"/>
          </a:p>
        </p:txBody>
      </p:sp>
    </p:spTree>
    <p:extLst>
      <p:ext uri="{BB962C8B-B14F-4D97-AF65-F5344CB8AC3E}">
        <p14:creationId xmlns:p14="http://schemas.microsoft.com/office/powerpoint/2010/main" val="2831623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Diskonteringsrente og avkastningskrav</a:t>
            </a:r>
          </a:p>
        </p:txBody>
      </p:sp>
      <p:sp>
        <p:nvSpPr>
          <p:cNvPr id="3" name="Plassholder for innhold 2"/>
          <p:cNvSpPr>
            <a:spLocks noGrp="1"/>
          </p:cNvSpPr>
          <p:nvPr>
            <p:ph idx="1"/>
          </p:nvPr>
        </p:nvSpPr>
        <p:spPr/>
        <p:txBody>
          <a:bodyPr/>
          <a:lstStyle/>
          <a:p>
            <a:r>
              <a:rPr lang="nb-NO" dirty="0"/>
              <a:t>Diskonteringsrenten har vanligvis to hovedfunksjoner</a:t>
            </a:r>
          </a:p>
          <a:p>
            <a:pPr lvl="1"/>
            <a:r>
              <a:rPr lang="nb-NO" dirty="0"/>
              <a:t>Justering for at inntektene kommer fram i tid</a:t>
            </a:r>
          </a:p>
          <a:p>
            <a:pPr lvl="2"/>
            <a:r>
              <a:rPr lang="nb-NO" dirty="0"/>
              <a:t>Komponenten er ca. 0 % i Norge pr 2017</a:t>
            </a:r>
          </a:p>
          <a:p>
            <a:pPr lvl="1"/>
            <a:r>
              <a:rPr lang="nb-NO" dirty="0"/>
              <a:t>Justering for at inntektene ikke er sikre</a:t>
            </a:r>
          </a:p>
          <a:p>
            <a:r>
              <a:rPr lang="nb-NO" dirty="0"/>
              <a:t>Du bør vanligvis velge å måle i verdifaste kroner</a:t>
            </a:r>
          </a:p>
          <a:p>
            <a:pPr lvl="1"/>
            <a:r>
              <a:rPr lang="nb-NO" dirty="0"/>
              <a:t>Hvis ikke må diskonteringsrenten også justere for at avkastningene er målt i pengeverdier som endres fra år til år med inflasjonen</a:t>
            </a:r>
          </a:p>
          <a:p>
            <a:pPr lvl="1"/>
            <a:r>
              <a:rPr lang="nb-NO" dirty="0"/>
              <a:t>Måleenheten penger er pr 2017 forventet å «krympe» med </a:t>
            </a:r>
            <a:r>
              <a:rPr lang="nb-NO" dirty="0" err="1"/>
              <a:t>ca</a:t>
            </a:r>
            <a:r>
              <a:rPr lang="nb-NO" dirty="0"/>
              <a:t> 1-2 % pr år fram mot 2020</a:t>
            </a:r>
          </a:p>
        </p:txBody>
      </p:sp>
    </p:spTree>
    <p:extLst>
      <p:ext uri="{BB962C8B-B14F-4D97-AF65-F5344CB8AC3E}">
        <p14:creationId xmlns:p14="http://schemas.microsoft.com/office/powerpoint/2010/main" val="3252564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ssholder for innhold 3"/>
          <p:cNvPicPr>
            <a:picLocks noGrp="1" noChangeAspect="1"/>
          </p:cNvPicPr>
          <p:nvPr>
            <p:ph idx="1"/>
          </p:nvPr>
        </p:nvPicPr>
        <p:blipFill>
          <a:blip r:embed="rId2"/>
          <a:stretch>
            <a:fillRect/>
          </a:stretch>
        </p:blipFill>
        <p:spPr>
          <a:xfrm>
            <a:off x="2113087" y="415114"/>
            <a:ext cx="7543236" cy="5672047"/>
          </a:xfrm>
          <a:prstGeom prst="rect">
            <a:avLst/>
          </a:prstGeom>
        </p:spPr>
      </p:pic>
      <p:sp>
        <p:nvSpPr>
          <p:cNvPr id="5" name="TekstSylinder 4"/>
          <p:cNvSpPr txBox="1"/>
          <p:nvPr/>
        </p:nvSpPr>
        <p:spPr>
          <a:xfrm>
            <a:off x="2113087" y="6087160"/>
            <a:ext cx="4833054" cy="369332"/>
          </a:xfrm>
          <a:prstGeom prst="rect">
            <a:avLst/>
          </a:prstGeom>
          <a:noFill/>
        </p:spPr>
        <p:txBody>
          <a:bodyPr wrap="none" rtlCol="0">
            <a:spAutoFit/>
          </a:bodyPr>
          <a:lstStyle/>
          <a:p>
            <a:r>
              <a:rPr lang="nb-NO" dirty="0"/>
              <a:t>Kilde: Norges Bank </a:t>
            </a:r>
            <a:r>
              <a:rPr lang="nb-NO" dirty="0" err="1"/>
              <a:t>Pengepolitisk</a:t>
            </a:r>
            <a:r>
              <a:rPr lang="nb-NO" dirty="0"/>
              <a:t> rapport  1/2017 </a:t>
            </a:r>
          </a:p>
        </p:txBody>
      </p:sp>
    </p:spTree>
    <p:extLst>
      <p:ext uri="{BB962C8B-B14F-4D97-AF65-F5344CB8AC3E}">
        <p14:creationId xmlns:p14="http://schemas.microsoft.com/office/powerpoint/2010/main" val="1216824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Risiko</a:t>
            </a:r>
          </a:p>
        </p:txBody>
      </p:sp>
      <p:sp>
        <p:nvSpPr>
          <p:cNvPr id="3" name="Plassholder for innhold 2"/>
          <p:cNvSpPr>
            <a:spLocks noGrp="1"/>
          </p:cNvSpPr>
          <p:nvPr>
            <p:ph idx="1"/>
          </p:nvPr>
        </p:nvSpPr>
        <p:spPr/>
        <p:txBody>
          <a:bodyPr/>
          <a:lstStyle/>
          <a:p>
            <a:r>
              <a:rPr lang="nb-NO" dirty="0"/>
              <a:t>Det er ikke likegyldig om du får </a:t>
            </a:r>
          </a:p>
          <a:p>
            <a:pPr lvl="1"/>
            <a:r>
              <a:rPr lang="nb-NO" dirty="0"/>
              <a:t>kr 1 000 000 med sikkerhet </a:t>
            </a:r>
          </a:p>
          <a:p>
            <a:pPr lvl="2"/>
            <a:r>
              <a:rPr lang="nb-NO" dirty="0"/>
              <a:t>eller om det er </a:t>
            </a:r>
          </a:p>
          <a:p>
            <a:pPr lvl="1"/>
            <a:r>
              <a:rPr lang="nb-NO" dirty="0"/>
              <a:t>50 % sjanse for å få kr 0 og 50 % sjanse for å få kr 2 000 000</a:t>
            </a:r>
          </a:p>
          <a:p>
            <a:r>
              <a:rPr lang="nb-NO" dirty="0"/>
              <a:t>Må håndteres enten i de årlige pengebeløpene eller i diskonteringsrenten</a:t>
            </a:r>
          </a:p>
        </p:txBody>
      </p:sp>
    </p:spTree>
    <p:extLst>
      <p:ext uri="{BB962C8B-B14F-4D97-AF65-F5344CB8AC3E}">
        <p14:creationId xmlns:p14="http://schemas.microsoft.com/office/powerpoint/2010/main" val="4028559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Håndtering i diskonteringsrenten</a:t>
            </a:r>
          </a:p>
        </p:txBody>
      </p:sp>
      <p:pic>
        <p:nvPicPr>
          <p:cNvPr id="4" name="Plassholder for innhol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91415" y="1436518"/>
            <a:ext cx="6409170" cy="4351338"/>
          </a:xfrm>
        </p:spPr>
      </p:pic>
    </p:spTree>
    <p:extLst>
      <p:ext uri="{BB962C8B-B14F-4D97-AF65-F5344CB8AC3E}">
        <p14:creationId xmlns:p14="http://schemas.microsoft.com/office/powerpoint/2010/main" val="4201045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Sikkerhetsekvivalent</a:t>
            </a:r>
          </a:p>
        </p:txBody>
      </p:sp>
      <p:sp>
        <p:nvSpPr>
          <p:cNvPr id="3" name="Plassholder for innhold 2"/>
          <p:cNvSpPr>
            <a:spLocks noGrp="1"/>
          </p:cNvSpPr>
          <p:nvPr>
            <p:ph idx="1"/>
          </p:nvPr>
        </p:nvSpPr>
        <p:spPr/>
        <p:txBody>
          <a:bodyPr/>
          <a:lstStyle/>
          <a:p>
            <a:r>
              <a:rPr lang="nb-NO" dirty="0"/>
              <a:t>Beløpet som er </a:t>
            </a:r>
            <a:r>
              <a:rPr lang="nb-NO" i="1" dirty="0"/>
              <a:t>akkurat</a:t>
            </a:r>
            <a:r>
              <a:rPr lang="nb-NO" dirty="0"/>
              <a:t> så stort at eieren </a:t>
            </a:r>
            <a:r>
              <a:rPr lang="nb-NO" i="1" dirty="0"/>
              <a:t>akkurat</a:t>
            </a:r>
            <a:r>
              <a:rPr lang="nb-NO" dirty="0"/>
              <a:t> ville akseptere å avstå fra det usikre beløpet og heller motta eller betale det sikre beløpet</a:t>
            </a:r>
          </a:p>
        </p:txBody>
      </p:sp>
    </p:spTree>
    <p:extLst>
      <p:ext uri="{BB962C8B-B14F-4D97-AF65-F5344CB8AC3E}">
        <p14:creationId xmlns:p14="http://schemas.microsoft.com/office/powerpoint/2010/main" val="1857724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11 Investeringsverdi</a:t>
            </a:r>
          </a:p>
        </p:txBody>
      </p:sp>
      <p:sp>
        <p:nvSpPr>
          <p:cNvPr id="3" name="Plassholder for innhold 2"/>
          <p:cNvSpPr>
            <a:spLocks noGrp="1"/>
          </p:cNvSpPr>
          <p:nvPr>
            <p:ph idx="1"/>
          </p:nvPr>
        </p:nvSpPr>
        <p:spPr/>
        <p:txBody>
          <a:bodyPr/>
          <a:lstStyle/>
          <a:p>
            <a:r>
              <a:rPr lang="nb-NO" dirty="0"/>
              <a:t>Markedsverdien – verdien ved salg</a:t>
            </a:r>
          </a:p>
          <a:p>
            <a:r>
              <a:rPr lang="nb-NO" dirty="0"/>
              <a:t>Investeringsverdien – verdien av å ha eiendommen</a:t>
            </a:r>
          </a:p>
          <a:p>
            <a:r>
              <a:rPr lang="nb-NO" dirty="0"/>
              <a:t>Varierer med hvem som er eier eller potensiell eier</a:t>
            </a:r>
          </a:p>
          <a:p>
            <a:r>
              <a:rPr lang="nb-NO" dirty="0"/>
              <a:t>Ingen direkte indikasjon på verdi, slik salgspriser indikerer markedsverdien</a:t>
            </a:r>
          </a:p>
          <a:p>
            <a:r>
              <a:rPr lang="nb-NO" dirty="0"/>
              <a:t>Vurderes vanligvis bare i forhold til de pengemessige sidene</a:t>
            </a:r>
          </a:p>
          <a:p>
            <a:r>
              <a:rPr lang="nb-NO" dirty="0"/>
              <a:t>Gir </a:t>
            </a:r>
            <a:r>
              <a:rPr lang="nb-NO" i="1" dirty="0"/>
              <a:t>råd</a:t>
            </a:r>
            <a:r>
              <a:rPr lang="nb-NO" dirty="0"/>
              <a:t>, ikke bare en ren </a:t>
            </a:r>
            <a:r>
              <a:rPr lang="nb-NO" i="1" dirty="0"/>
              <a:t>beskrivelse</a:t>
            </a:r>
            <a:endParaRPr lang="nb-NO" dirty="0"/>
          </a:p>
        </p:txBody>
      </p:sp>
    </p:spTree>
    <p:extLst>
      <p:ext uri="{BB962C8B-B14F-4D97-AF65-F5344CB8AC3E}">
        <p14:creationId xmlns:p14="http://schemas.microsoft.com/office/powerpoint/2010/main" val="1562175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a:t>
            </a:r>
          </a:p>
        </p:txBody>
      </p:sp>
      <p:sp>
        <p:nvSpPr>
          <p:cNvPr id="3" name="Plassholder for innhold 2"/>
          <p:cNvSpPr>
            <a:spLocks noGrp="1"/>
          </p:cNvSpPr>
          <p:nvPr>
            <p:ph idx="1"/>
          </p:nvPr>
        </p:nvSpPr>
        <p:spPr/>
        <p:txBody>
          <a:bodyPr>
            <a:normAutofit lnSpcReduction="10000"/>
          </a:bodyPr>
          <a:lstStyle/>
          <a:p>
            <a:pPr marL="0" indent="0">
              <a:buNone/>
            </a:pPr>
            <a:r>
              <a:rPr lang="nb-NO" dirty="0"/>
              <a:t>Hvis den usikre inntekten ved drift og salg i år 15 har en </a:t>
            </a:r>
            <a:r>
              <a:rPr lang="nb-NO" i="1" dirty="0"/>
              <a:t>statistisk forventning </a:t>
            </a:r>
            <a:r>
              <a:rPr lang="nb-NO" dirty="0"/>
              <a:t>på kr 20 000 000, hva ville en investor akseptert som et sikkert alternativ?</a:t>
            </a:r>
          </a:p>
          <a:p>
            <a:pPr marL="0" indent="0">
              <a:buNone/>
            </a:pPr>
            <a:r>
              <a:rPr lang="nb-NO" dirty="0"/>
              <a:t>For å svare på det måtte du ha gjort en nærmere analyse av hva som var grunnlaget for vurderingen på kr 20 000 000. La oss si at grunnlaget var 50 % sjanse for kr 10 000 000 og 50 % sjanse for kr 30 000 000 på grunn av en gunstig omregulering. </a:t>
            </a:r>
          </a:p>
          <a:p>
            <a:pPr marL="0" indent="0">
              <a:buNone/>
            </a:pPr>
            <a:r>
              <a:rPr lang="nb-NO" dirty="0"/>
              <a:t>Investoren ville da i alle fall kreve noe over kr 10 000 000, det vil si en del høyere verdi enn det som var lagt til grunn i vurderingen som er gjengitt i tabell 11.3 3. Tabell 11.4 2 gjengir et eksempel på et nåverdiberegning ved hjelp av sikkerhetsekvivalent.</a:t>
            </a:r>
          </a:p>
          <a:p>
            <a:endParaRPr lang="nb-NO" dirty="0"/>
          </a:p>
        </p:txBody>
      </p:sp>
    </p:spTree>
    <p:extLst>
      <p:ext uri="{BB962C8B-B14F-4D97-AF65-F5344CB8AC3E}">
        <p14:creationId xmlns:p14="http://schemas.microsoft.com/office/powerpoint/2010/main" val="9987051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Håndtering gjennom sikkerhetsekvivalent</a:t>
            </a:r>
          </a:p>
        </p:txBody>
      </p:sp>
      <p:pic>
        <p:nvPicPr>
          <p:cNvPr id="4" name="Plassholder for innhol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94407" y="1825625"/>
            <a:ext cx="6403187" cy="4351338"/>
          </a:xfrm>
        </p:spPr>
      </p:pic>
    </p:spTree>
    <p:extLst>
      <p:ext uri="{BB962C8B-B14F-4D97-AF65-F5344CB8AC3E}">
        <p14:creationId xmlns:p14="http://schemas.microsoft.com/office/powerpoint/2010/main" val="2080440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Risiko må måles i forhold til porteføljen</a:t>
            </a:r>
          </a:p>
        </p:txBody>
      </p:sp>
      <p:sp>
        <p:nvSpPr>
          <p:cNvPr id="3" name="Plassholder for innhold 2"/>
          <p:cNvSpPr>
            <a:spLocks noGrp="1"/>
          </p:cNvSpPr>
          <p:nvPr>
            <p:ph idx="1"/>
          </p:nvPr>
        </p:nvSpPr>
        <p:spPr/>
        <p:txBody>
          <a:bodyPr>
            <a:normAutofit/>
          </a:bodyPr>
          <a:lstStyle/>
          <a:p>
            <a:pPr marL="0" indent="0">
              <a:buNone/>
            </a:pPr>
            <a:r>
              <a:rPr lang="nb-NO" i="1" dirty="0"/>
              <a:t>Anta at du skal vurdere verdien av en eiendom på et lite sted og som bare kan selge is. Eiendommen tjener kr 3 000 000 de somrene været er bra, og tjener kr 1 000 000 de somrene været er dårlig. Du forventer at halvparten av somrene vil ha bra vær og halvparten av somrene vil ha dårlig vær. Hvor stor risikokompensasjon skal du legge til grunn?</a:t>
            </a:r>
          </a:p>
        </p:txBody>
      </p:sp>
    </p:spTree>
    <p:extLst>
      <p:ext uri="{BB962C8B-B14F-4D97-AF65-F5344CB8AC3E}">
        <p14:creationId xmlns:p14="http://schemas.microsoft.com/office/powerpoint/2010/main" val="2877133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Svaret er…</a:t>
            </a:r>
          </a:p>
        </p:txBody>
      </p:sp>
      <p:sp>
        <p:nvSpPr>
          <p:cNvPr id="3" name="Plassholder for innhold 2"/>
          <p:cNvSpPr>
            <a:spLocks noGrp="1"/>
          </p:cNvSpPr>
          <p:nvPr>
            <p:ph idx="1"/>
          </p:nvPr>
        </p:nvSpPr>
        <p:spPr/>
        <p:txBody>
          <a:bodyPr/>
          <a:lstStyle/>
          <a:p>
            <a:pPr marL="0" indent="0">
              <a:buNone/>
            </a:pPr>
            <a:r>
              <a:rPr lang="nb-NO" i="1" dirty="0"/>
              <a:t>Det kan du ikke svare på før du kjenner eierens øvrige portefølje av aktiva. </a:t>
            </a:r>
          </a:p>
          <a:p>
            <a:pPr marL="0" indent="0">
              <a:buNone/>
            </a:pPr>
            <a:r>
              <a:rPr lang="nb-NO" i="1" dirty="0"/>
              <a:t>For en som eier bare denne iskiosken, er risikoen stor, og risikokompensasjonen må være temmelig høy.</a:t>
            </a:r>
          </a:p>
          <a:p>
            <a:pPr marL="0" indent="0">
              <a:buNone/>
            </a:pPr>
            <a:r>
              <a:rPr lang="nb-NO" i="1" dirty="0"/>
              <a:t>For Oljefondet, som eier mange andre eiendommer spredt rundt om i verden, og mange andre aktiva, er risikoen null. Bra eller dårlig vær akkurat på dette stedet har ingen sammenheng med risikoen i resten av porteføljen.</a:t>
            </a:r>
          </a:p>
          <a:p>
            <a:endParaRPr lang="nb-NO" dirty="0"/>
          </a:p>
        </p:txBody>
      </p:sp>
    </p:spTree>
    <p:extLst>
      <p:ext uri="{BB962C8B-B14F-4D97-AF65-F5344CB8AC3E}">
        <p14:creationId xmlns:p14="http://schemas.microsoft.com/office/powerpoint/2010/main" val="207914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Og…</a:t>
            </a:r>
          </a:p>
        </p:txBody>
      </p:sp>
      <p:sp>
        <p:nvSpPr>
          <p:cNvPr id="3" name="Plassholder for innhold 2"/>
          <p:cNvSpPr>
            <a:spLocks noGrp="1"/>
          </p:cNvSpPr>
          <p:nvPr>
            <p:ph idx="1"/>
          </p:nvPr>
        </p:nvSpPr>
        <p:spPr/>
        <p:txBody>
          <a:bodyPr>
            <a:normAutofit/>
          </a:bodyPr>
          <a:lstStyle/>
          <a:p>
            <a:pPr marL="0" indent="0">
              <a:buNone/>
            </a:pPr>
            <a:r>
              <a:rPr lang="nb-NO" i="1" dirty="0"/>
              <a:t>La oss anta at det også finnes en kiosk til på det lille stedet, en kiosk som bare kan selge pølser og kakao. Denne kiosken tjener 3 000 000 de somrene været er dårlig, og 1 000 000 de somrene været er bra. </a:t>
            </a:r>
          </a:p>
          <a:p>
            <a:pPr marL="0" indent="0">
              <a:buNone/>
            </a:pPr>
            <a:r>
              <a:rPr lang="nb-NO" i="1" dirty="0"/>
              <a:t>Dersom du skal vurdere verdien av iskiosken for en som også eier pølse- og kakaokiosken, er risikoen «positiv»: For akkurat denne eieren blir inntektene </a:t>
            </a:r>
            <a:r>
              <a:rPr lang="nb-NO" b="1" i="1" dirty="0"/>
              <a:t>sikre</a:t>
            </a:r>
            <a:r>
              <a:rPr lang="nb-NO" i="1" dirty="0"/>
              <a:t> hvis hun får kjøpe iskiosken. Hun er jo da </a:t>
            </a:r>
            <a:r>
              <a:rPr lang="nb-NO" b="1" i="1" dirty="0"/>
              <a:t>garantert</a:t>
            </a:r>
            <a:r>
              <a:rPr lang="nb-NO" i="1" dirty="0"/>
              <a:t> akkurat kr 2 000 000 uansett om været blir bra eller dårlig. </a:t>
            </a:r>
          </a:p>
          <a:p>
            <a:pPr marL="0" indent="0">
              <a:buNone/>
            </a:pPr>
            <a:r>
              <a:rPr lang="nb-NO" i="1" dirty="0"/>
              <a:t>Hvis alt annet er likt, blir altså investeringsverdien høy for eieren av pølse- og kakaokiosken, middels for en stor, godt diversifisert eier, og lavere for en eier som kun eier iskiosken.</a:t>
            </a:r>
          </a:p>
          <a:p>
            <a:endParaRPr lang="nb-NO" dirty="0"/>
          </a:p>
        </p:txBody>
      </p:sp>
    </p:spTree>
    <p:extLst>
      <p:ext uri="{BB962C8B-B14F-4D97-AF65-F5344CB8AC3E}">
        <p14:creationId xmlns:p14="http://schemas.microsoft.com/office/powerpoint/2010/main" val="3822264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Investeringsverdi er vanskelig, men…</a:t>
            </a:r>
          </a:p>
        </p:txBody>
      </p:sp>
      <p:sp>
        <p:nvSpPr>
          <p:cNvPr id="3" name="Plassholder for innhold 2"/>
          <p:cNvSpPr>
            <a:spLocks noGrp="1"/>
          </p:cNvSpPr>
          <p:nvPr>
            <p:ph idx="1"/>
          </p:nvPr>
        </p:nvSpPr>
        <p:spPr/>
        <p:txBody>
          <a:bodyPr/>
          <a:lstStyle/>
          <a:p>
            <a:r>
              <a:rPr lang="nb-NO" dirty="0"/>
              <a:t>Du får sjelden i oppdrag å finne investeringsverdien</a:t>
            </a:r>
          </a:p>
          <a:p>
            <a:r>
              <a:rPr lang="nb-NO" dirty="0"/>
              <a:t>Ingen kan vite fasiten</a:t>
            </a:r>
          </a:p>
          <a:p>
            <a:r>
              <a:rPr lang="nb-NO" dirty="0"/>
              <a:t>Det er vanskelig for alle andre også</a:t>
            </a:r>
          </a:p>
          <a:p>
            <a:endParaRPr lang="nb-NO" dirty="0"/>
          </a:p>
        </p:txBody>
      </p:sp>
    </p:spTree>
    <p:extLst>
      <p:ext uri="{BB962C8B-B14F-4D97-AF65-F5344CB8AC3E}">
        <p14:creationId xmlns:p14="http://schemas.microsoft.com/office/powerpoint/2010/main" val="1377201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Definisjon (IVS 2017)</a:t>
            </a:r>
          </a:p>
        </p:txBody>
      </p:sp>
      <p:sp>
        <p:nvSpPr>
          <p:cNvPr id="3" name="Plassholder for innhold 2"/>
          <p:cNvSpPr>
            <a:spLocks noGrp="1"/>
          </p:cNvSpPr>
          <p:nvPr>
            <p:ph idx="1"/>
          </p:nvPr>
        </p:nvSpPr>
        <p:spPr/>
        <p:txBody>
          <a:bodyPr/>
          <a:lstStyle/>
          <a:p>
            <a:r>
              <a:rPr lang="en-US" i="1" dirty="0"/>
              <a:t>Investment value is the value of an asset to the owner or a prospective owner for individual investment or operational objectives</a:t>
            </a:r>
            <a:endParaRPr lang="nb-NO" i="1" dirty="0"/>
          </a:p>
          <a:p>
            <a:endParaRPr lang="nb-NO" i="1" dirty="0"/>
          </a:p>
          <a:p>
            <a:r>
              <a:rPr lang="nb-NO" i="1" dirty="0"/>
              <a:t>Investeringsverdi er verdien av et aktiva for en eier eller en potensiell eier for investeringsformål eller operasjonelle formål</a:t>
            </a:r>
          </a:p>
          <a:p>
            <a:endParaRPr lang="nb-NO" dirty="0"/>
          </a:p>
        </p:txBody>
      </p:sp>
    </p:spTree>
    <p:extLst>
      <p:ext uri="{BB962C8B-B14F-4D97-AF65-F5344CB8AC3E}">
        <p14:creationId xmlns:p14="http://schemas.microsoft.com/office/powerpoint/2010/main" val="2493590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Framgangsmåte</a:t>
            </a:r>
          </a:p>
        </p:txBody>
      </p:sp>
      <p:sp>
        <p:nvSpPr>
          <p:cNvPr id="3" name="Plassholder for innhold 2"/>
          <p:cNvSpPr>
            <a:spLocks noGrp="1"/>
          </p:cNvSpPr>
          <p:nvPr>
            <p:ph idx="1"/>
          </p:nvPr>
        </p:nvSpPr>
        <p:spPr/>
        <p:txBody>
          <a:bodyPr/>
          <a:lstStyle/>
          <a:p>
            <a:pPr lvl="0"/>
            <a:r>
              <a:rPr lang="nb-NO" dirty="0"/>
              <a:t>Analyser eieren eller den potensielle eieren</a:t>
            </a:r>
          </a:p>
          <a:p>
            <a:pPr lvl="0"/>
            <a:r>
              <a:rPr lang="nb-NO" dirty="0"/>
              <a:t>Vurder hvordan eieren vil utnytte eiendommen</a:t>
            </a:r>
          </a:p>
          <a:p>
            <a:pPr lvl="0"/>
            <a:r>
              <a:rPr lang="nb-NO" b="1" dirty="0"/>
              <a:t>Vurder hvilke inntekter og utgifter dette sannsynligvis gir</a:t>
            </a:r>
          </a:p>
          <a:p>
            <a:pPr lvl="0"/>
            <a:r>
              <a:rPr lang="nb-NO" dirty="0"/>
              <a:t>Vurder usikkerheten i disse anslagene</a:t>
            </a:r>
          </a:p>
          <a:p>
            <a:pPr lvl="0"/>
            <a:r>
              <a:rPr lang="nb-NO" dirty="0"/>
              <a:t>Diskonter de framtidige inntektene og utgiftene tilbake til i dag og summer disse</a:t>
            </a:r>
          </a:p>
          <a:p>
            <a:endParaRPr lang="nb-NO" dirty="0"/>
          </a:p>
        </p:txBody>
      </p:sp>
    </p:spTree>
    <p:extLst>
      <p:ext uri="{BB962C8B-B14F-4D97-AF65-F5344CB8AC3E}">
        <p14:creationId xmlns:p14="http://schemas.microsoft.com/office/powerpoint/2010/main" val="1356695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Analysere eieren</a:t>
            </a:r>
          </a:p>
        </p:txBody>
      </p:sp>
      <p:sp>
        <p:nvSpPr>
          <p:cNvPr id="3" name="Plassholder for innhold 2"/>
          <p:cNvSpPr>
            <a:spLocks noGrp="1"/>
          </p:cNvSpPr>
          <p:nvPr>
            <p:ph idx="1"/>
          </p:nvPr>
        </p:nvSpPr>
        <p:spPr/>
        <p:txBody>
          <a:bodyPr>
            <a:normAutofit/>
          </a:bodyPr>
          <a:lstStyle/>
          <a:p>
            <a:r>
              <a:rPr lang="nb-NO" dirty="0"/>
              <a:t>Hva gjør eieren selv, og hvilke ressurser leier eieren inn?</a:t>
            </a:r>
          </a:p>
          <a:p>
            <a:r>
              <a:rPr lang="nb-NO" dirty="0"/>
              <a:t>Er eieren en passiv investor eller en aktiv forvalter/utvikler?</a:t>
            </a:r>
          </a:p>
          <a:p>
            <a:r>
              <a:rPr lang="nb-NO" dirty="0"/>
              <a:t>Hvilke ressurser har eieren tilgang til? Kundekrets, leveringsavtaler, goodwill i markedet osv.</a:t>
            </a:r>
          </a:p>
          <a:p>
            <a:r>
              <a:rPr lang="nb-NO" dirty="0"/>
              <a:t>Hvilken profil har eieren? Miljøprofil, masseproduksjon, nisjevirksomhet …</a:t>
            </a:r>
          </a:p>
          <a:p>
            <a:r>
              <a:rPr lang="nb-NO" dirty="0"/>
              <a:t>Er eieren opptatt av egen profilering og/eller egen bruk eller ren optimalisering av kontantstrømmer?</a:t>
            </a:r>
          </a:p>
          <a:p>
            <a:endParaRPr lang="nb-NO" dirty="0"/>
          </a:p>
        </p:txBody>
      </p:sp>
    </p:spTree>
    <p:extLst>
      <p:ext uri="{BB962C8B-B14F-4D97-AF65-F5344CB8AC3E}">
        <p14:creationId xmlns:p14="http://schemas.microsoft.com/office/powerpoint/2010/main" val="2530962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Utnytting av eiendommen</a:t>
            </a:r>
          </a:p>
        </p:txBody>
      </p:sp>
      <p:sp>
        <p:nvSpPr>
          <p:cNvPr id="3" name="Plassholder for innhold 2"/>
          <p:cNvSpPr>
            <a:spLocks noGrp="1"/>
          </p:cNvSpPr>
          <p:nvPr>
            <p:ph idx="1"/>
          </p:nvPr>
        </p:nvSpPr>
        <p:spPr/>
        <p:txBody>
          <a:bodyPr/>
          <a:lstStyle/>
          <a:p>
            <a:r>
              <a:rPr lang="nb-NO" dirty="0"/>
              <a:t>Skal eiendommen utvikles eller vil eieren drive videre slik den står?</a:t>
            </a:r>
          </a:p>
          <a:p>
            <a:r>
              <a:rPr lang="nb-NO" dirty="0"/>
              <a:t>Hva vil eiendommen utvikles til?</a:t>
            </a:r>
          </a:p>
          <a:p>
            <a:r>
              <a:rPr lang="nb-NO" dirty="0"/>
              <a:t>Hvor aktivt vil eiendommen forvaltes?</a:t>
            </a:r>
          </a:p>
          <a:p>
            <a:r>
              <a:rPr lang="nb-NO" dirty="0"/>
              <a:t>Vil eieren bruke egne ressurser eller innleide ressurser?</a:t>
            </a:r>
          </a:p>
          <a:p>
            <a:r>
              <a:rPr lang="nb-NO" dirty="0"/>
              <a:t>Vil eieren bruke eiendommen selv eller leie den ut?</a:t>
            </a:r>
          </a:p>
          <a:p>
            <a:endParaRPr lang="nb-NO" dirty="0"/>
          </a:p>
        </p:txBody>
      </p:sp>
    </p:spTree>
    <p:extLst>
      <p:ext uri="{BB962C8B-B14F-4D97-AF65-F5344CB8AC3E}">
        <p14:creationId xmlns:p14="http://schemas.microsoft.com/office/powerpoint/2010/main" val="396015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Inntekter og utgifter</a:t>
            </a:r>
          </a:p>
        </p:txBody>
      </p:sp>
      <p:sp>
        <p:nvSpPr>
          <p:cNvPr id="3" name="Plassholder for innhold 2"/>
          <p:cNvSpPr>
            <a:spLocks noGrp="1"/>
          </p:cNvSpPr>
          <p:nvPr>
            <p:ph idx="1"/>
          </p:nvPr>
        </p:nvSpPr>
        <p:spPr/>
        <p:txBody>
          <a:bodyPr>
            <a:normAutofit/>
          </a:bodyPr>
          <a:lstStyle/>
          <a:p>
            <a:r>
              <a:rPr lang="nb-NO" dirty="0"/>
              <a:t>Hvordan vil </a:t>
            </a:r>
            <a:r>
              <a:rPr lang="nb-NO" b="1" dirty="0"/>
              <a:t>eiendommen</a:t>
            </a:r>
            <a:r>
              <a:rPr lang="nb-NO" dirty="0"/>
              <a:t> utvikle seg rent fysisk? Hvilket vedlikeholdsbehov kommer eiendommen til å få? </a:t>
            </a:r>
          </a:p>
          <a:p>
            <a:r>
              <a:rPr lang="nb-NO" dirty="0"/>
              <a:t>Hvordan vil </a:t>
            </a:r>
            <a:r>
              <a:rPr lang="nb-NO" b="1" dirty="0"/>
              <a:t>omgivelsene</a:t>
            </a:r>
            <a:r>
              <a:rPr lang="nb-NO" dirty="0"/>
              <a:t> utvikle seg? Kommer det en t-banestopp i nærheten av eiendommen? Legges flyplassen ned? Flyttes trafikken fra den eksisterende vegtraseen til en ny veitrasé? Hvordan vil utviklingen i klimaet påvirke eiendommen?</a:t>
            </a:r>
          </a:p>
          <a:p>
            <a:r>
              <a:rPr lang="nb-NO" dirty="0"/>
              <a:t>Hvordan blir de </a:t>
            </a:r>
            <a:r>
              <a:rPr lang="nb-NO" b="1" dirty="0"/>
              <a:t>demografiske</a:t>
            </a:r>
            <a:r>
              <a:rPr lang="nb-NO" dirty="0"/>
              <a:t> endringene? Ligger eiendommen i et område med tilflytting eller fraflytting? Hvordan vil områdets sosiale karakter utvikle seg?</a:t>
            </a:r>
          </a:p>
          <a:p>
            <a:endParaRPr lang="nb-NO" dirty="0"/>
          </a:p>
        </p:txBody>
      </p:sp>
    </p:spTree>
    <p:extLst>
      <p:ext uri="{BB962C8B-B14F-4D97-AF65-F5344CB8AC3E}">
        <p14:creationId xmlns:p14="http://schemas.microsoft.com/office/powerpoint/2010/main" val="630626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Usikkerhet – vanskelig konsept!</a:t>
            </a:r>
          </a:p>
        </p:txBody>
      </p:sp>
      <p:sp>
        <p:nvSpPr>
          <p:cNvPr id="3" name="Plassholder for innhold 2"/>
          <p:cNvSpPr>
            <a:spLocks noGrp="1"/>
          </p:cNvSpPr>
          <p:nvPr>
            <p:ph idx="1"/>
          </p:nvPr>
        </p:nvSpPr>
        <p:spPr/>
        <p:txBody>
          <a:bodyPr>
            <a:normAutofit fontScale="92500" lnSpcReduction="10000"/>
          </a:bodyPr>
          <a:lstStyle/>
          <a:p>
            <a:r>
              <a:rPr lang="nb-NO" dirty="0"/>
              <a:t>Verdensøkonomien er i praksis alltid temmelig usikker fem år eller mer fram i tid.</a:t>
            </a:r>
          </a:p>
          <a:p>
            <a:r>
              <a:rPr lang="nb-NO" dirty="0"/>
              <a:t>Den norske økonomien blir i tillegg påvirket av at vi er så avhengige av noen få eksportprodukter, særlig olje.</a:t>
            </a:r>
          </a:p>
          <a:p>
            <a:r>
              <a:rPr lang="nb-NO" dirty="0"/>
              <a:t>Tilbudssiden av eiendom reagerer sakte på endringer i etterspørselen.</a:t>
            </a:r>
          </a:p>
          <a:p>
            <a:r>
              <a:rPr lang="nb-NO" dirty="0"/>
              <a:t>Eiendomskjøp finansieres i stor grad med eiendom.</a:t>
            </a:r>
          </a:p>
          <a:p>
            <a:pPr lvl="1"/>
            <a:r>
              <a:rPr lang="nb-NO" dirty="0"/>
              <a:t>Kapital fra salg eller låneopptak med sikkerhet i eiendom</a:t>
            </a:r>
          </a:p>
          <a:p>
            <a:pPr lvl="1"/>
            <a:r>
              <a:rPr lang="nb-NO" dirty="0"/>
              <a:t>Høyere eiendomspriser gir mulighet til å betale mer for eiendom. Det bidrar til at eiendom er særlig utsatt for prisbobler</a:t>
            </a:r>
          </a:p>
          <a:p>
            <a:r>
              <a:rPr lang="nb-NO" dirty="0"/>
              <a:t>Eiendomspriser endres relativt sett mer på kort sikt enn på lang sikt</a:t>
            </a:r>
          </a:p>
          <a:p>
            <a:pPr lvl="1"/>
            <a:r>
              <a:rPr lang="nb-NO" dirty="0"/>
              <a:t>Tendens til å </a:t>
            </a:r>
            <a:r>
              <a:rPr lang="nb-NO" b="1" dirty="0"/>
              <a:t>undervurdere</a:t>
            </a:r>
            <a:r>
              <a:rPr lang="nb-NO" dirty="0"/>
              <a:t> risikoen på kort sikt og å </a:t>
            </a:r>
            <a:r>
              <a:rPr lang="nb-NO" b="1" dirty="0"/>
              <a:t>overvurdere</a:t>
            </a:r>
            <a:r>
              <a:rPr lang="nb-NO" dirty="0"/>
              <a:t> risikoen på lengre sikt</a:t>
            </a:r>
          </a:p>
          <a:p>
            <a:endParaRPr lang="nb-NO" dirty="0"/>
          </a:p>
        </p:txBody>
      </p:sp>
    </p:spTree>
    <p:extLst>
      <p:ext uri="{BB962C8B-B14F-4D97-AF65-F5344CB8AC3E}">
        <p14:creationId xmlns:p14="http://schemas.microsoft.com/office/powerpoint/2010/main" val="2473544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Vanlige feilvurderinger</a:t>
            </a:r>
          </a:p>
        </p:txBody>
      </p:sp>
      <p:sp>
        <p:nvSpPr>
          <p:cNvPr id="3" name="Plassholder for innhold 2"/>
          <p:cNvSpPr>
            <a:spLocks noGrp="1"/>
          </p:cNvSpPr>
          <p:nvPr>
            <p:ph idx="1"/>
          </p:nvPr>
        </p:nvSpPr>
        <p:spPr/>
        <p:txBody>
          <a:bodyPr/>
          <a:lstStyle/>
          <a:p>
            <a:r>
              <a:rPr lang="nb-NO" dirty="0"/>
              <a:t>Bruker «best case», men skal bruke det statistisk </a:t>
            </a:r>
            <a:r>
              <a:rPr lang="nb-NO" i="1" dirty="0"/>
              <a:t>forventede</a:t>
            </a:r>
            <a:r>
              <a:rPr lang="nb-NO" dirty="0"/>
              <a:t> utfallet</a:t>
            </a:r>
          </a:p>
          <a:p>
            <a:r>
              <a:rPr lang="nb-NO" dirty="0"/>
              <a:t>Forstår «risiko» i den betydningen ordet har i dagligtale og f.eks. i prosjektstyringssammenheng</a:t>
            </a:r>
          </a:p>
          <a:p>
            <a:pPr lvl="1"/>
            <a:r>
              <a:rPr lang="nb-NO" dirty="0"/>
              <a:t>Innen </a:t>
            </a:r>
            <a:r>
              <a:rPr lang="nb-NO" i="1" dirty="0"/>
              <a:t>økonomi</a:t>
            </a:r>
            <a:r>
              <a:rPr lang="nb-NO" dirty="0"/>
              <a:t> brukes ordet «risiko» om at sjansen for at utfallet blir </a:t>
            </a:r>
            <a:r>
              <a:rPr lang="nb-NO" i="1" dirty="0"/>
              <a:t>et annet </a:t>
            </a:r>
            <a:r>
              <a:rPr lang="nb-NO" dirty="0"/>
              <a:t>enn det man forventer, </a:t>
            </a:r>
            <a:r>
              <a:rPr lang="nb-NO" i="1" dirty="0"/>
              <a:t>både</a:t>
            </a:r>
            <a:r>
              <a:rPr lang="nb-NO" dirty="0"/>
              <a:t> bedre og dårligere</a:t>
            </a:r>
          </a:p>
          <a:p>
            <a:pPr lvl="1"/>
            <a:r>
              <a:rPr lang="nb-NO" dirty="0"/>
              <a:t>Det er i økonomisk forstand like mye en «risiko» for at utfallet blir bedre enn forventet som at utfallet blir dårligere enn forventet</a:t>
            </a:r>
          </a:p>
        </p:txBody>
      </p:sp>
    </p:spTree>
    <p:extLst>
      <p:ext uri="{BB962C8B-B14F-4D97-AF65-F5344CB8AC3E}">
        <p14:creationId xmlns:p14="http://schemas.microsoft.com/office/powerpoint/2010/main" val="168830113"/>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1373</Words>
  <Application>Microsoft Office PowerPoint</Application>
  <PresentationFormat>Widescreen</PresentationFormat>
  <Paragraphs>110</Paragraphs>
  <Slides>25</Slides>
  <Notes>5</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25</vt:i4>
      </vt:variant>
    </vt:vector>
  </HeadingPairs>
  <TitlesOfParts>
    <vt:vector size="29" baseType="lpstr">
      <vt:lpstr>Arial</vt:lpstr>
      <vt:lpstr>Calibri</vt:lpstr>
      <vt:lpstr>Calibri Light</vt:lpstr>
      <vt:lpstr>Office-tema</vt:lpstr>
      <vt:lpstr>11 Investeringsverdi</vt:lpstr>
      <vt:lpstr>11 Investeringsverdi</vt:lpstr>
      <vt:lpstr>Definisjon (IVS 2017)</vt:lpstr>
      <vt:lpstr>Framgangsmåte</vt:lpstr>
      <vt:lpstr>Analysere eieren</vt:lpstr>
      <vt:lpstr>Utnytting av eiendommen</vt:lpstr>
      <vt:lpstr>Inntekter og utgifter</vt:lpstr>
      <vt:lpstr>Usikkerhet – vanskelig konsept!</vt:lpstr>
      <vt:lpstr>Vanlige feilvurderinger</vt:lpstr>
      <vt:lpstr>Diskontering</vt:lpstr>
      <vt:lpstr>Funksjonen «NÅVERDI» i Excel Formelen er vist i celle B4</vt:lpstr>
      <vt:lpstr>Diskonteringsfaktor</vt:lpstr>
      <vt:lpstr>Konstante pengestrømmer: Dividér på kapitaliseringsrente</vt:lpstr>
      <vt:lpstr>Varierende pengestrømmer</vt:lpstr>
      <vt:lpstr>Diskonteringsrente og avkastningskrav</vt:lpstr>
      <vt:lpstr>PowerPoint-presentasjon</vt:lpstr>
      <vt:lpstr>Risiko</vt:lpstr>
      <vt:lpstr>Håndtering i diskonteringsrenten</vt:lpstr>
      <vt:lpstr>Sikkerhetsekvivalent</vt:lpstr>
      <vt:lpstr>Eksempel</vt:lpstr>
      <vt:lpstr>Håndtering gjennom sikkerhetsekvivalent</vt:lpstr>
      <vt:lpstr>Risiko må måles i forhold til porteføljen</vt:lpstr>
      <vt:lpstr>Svaret er…</vt:lpstr>
      <vt:lpstr>Og…</vt:lpstr>
      <vt:lpstr>Investeringsverdi er vanskelig, men…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Eli Valheim</cp:lastModifiedBy>
  <cp:revision>19</cp:revision>
  <dcterms:created xsi:type="dcterms:W3CDTF">2017-06-21T06:35:29Z</dcterms:created>
  <dcterms:modified xsi:type="dcterms:W3CDTF">2017-06-27T11:31:08Z</dcterms:modified>
</cp:coreProperties>
</file>